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702" r:id="rId1"/>
  </p:sldMasterIdLst>
  <p:notesMasterIdLst>
    <p:notesMasterId r:id="rId9"/>
  </p:notesMasterIdLst>
  <p:sldIdLst>
    <p:sldId id="291" r:id="rId2"/>
    <p:sldId id="290" r:id="rId3"/>
    <p:sldId id="289" r:id="rId4"/>
    <p:sldId id="288" r:id="rId5"/>
    <p:sldId id="292" r:id="rId6"/>
    <p:sldId id="284" r:id="rId7"/>
    <p:sldId id="285" r:id="rId8"/>
  </p:sldIdLst>
  <p:sldSz cx="12192000" cy="6858000"/>
  <p:notesSz cx="6858000" cy="9144000"/>
  <p:embeddedFontLst>
    <p:embeddedFont>
      <p:font typeface="Helvetica Neue" panose="020B0604020202020204" charset="0"/>
      <p:regular r:id="rId10"/>
      <p:bold r:id="rId11"/>
      <p:italic r:id="rId12"/>
      <p:boldItalic r:id="rId13"/>
    </p:embeddedFont>
    <p:embeddedFont>
      <p:font typeface="montserrat" panose="00000500000000000000" pitchFamily="2" charset="0"/>
      <p:regular r:id="rId14"/>
      <p:bold r:id="rId15"/>
      <p:italic r:id="rId16"/>
      <p:boldItalic r:id="rId17"/>
    </p:embeddedFont>
    <p:embeddedFont>
      <p:font typeface="Rockwell" panose="02060603020205020403" pitchFamily="18" charset="0"/>
      <p:regular r:id="rId18"/>
      <p:bold r:id="rId19"/>
      <p:italic r:id="rId20"/>
      <p:boldItalic r:id="rId21"/>
    </p:embeddedFont>
    <p:embeddedFont>
      <p:font typeface="Rockwell Condensed" panose="02060603050405020104" pitchFamily="18" charset="0"/>
      <p:regular r:id="rId22"/>
      <p:bold r:id="rId23"/>
    </p:embeddedFont>
    <p:embeddedFont>
      <p:font typeface="Rockwell Extra Bold" panose="02060903040505020403" pitchFamily="18" charset="0"/>
      <p:bold r:id="rId24"/>
    </p:embeddedFont>
    <p:embeddedFont>
      <p:font typeface="Varela Round" panose="00000500000000000000" pitchFamily="2" charset="-79"/>
      <p:regular r:id="rId2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5" roundtripDataSignature="AMtx7mg9U7JSM1SynMYLTAKTD/VMxv80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BC7"/>
    <a:srgbClr val="D52B1E"/>
    <a:srgbClr val="FDF6BC"/>
    <a:srgbClr val="0098F6"/>
    <a:srgbClr val="9090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030" autoAdjust="0"/>
  </p:normalViewPr>
  <p:slideViewPr>
    <p:cSldViewPr snapToGrid="0">
      <p:cViewPr varScale="1">
        <p:scale>
          <a:sx n="94" d="100"/>
          <a:sy n="94" d="100"/>
        </p:scale>
        <p:origin x="11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36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35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ionaalarchief.nl/beleven/onderwijs/bronnenbox/aletta-jacobs-de-eerste-vrouwelijke-student-1871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ionaalarchief.nl/onderzoeken/archief/2.04.08/invnr/663B/file/NL-HaNA_2.04.08_663B_01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nationaalarchief.nl/onderzoeken/archief/2.02.22/invnr/%407.~7.2~3286-3300" TargetMode="External"/><Relationship Id="rId4" Type="http://schemas.openxmlformats.org/officeDocument/2006/relationships/hyperlink" Target="https://www.nationaalarchief.nl/onderzoeken/archief/2.04.26.02/invnr/159B/file/NL-HaNA_2.04.26.02_159B_01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b="1" dirty="0"/>
              <a:t>Opzet: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b="0" dirty="0"/>
              <a:t>Deze les is een introductie op een lessenserie over Aletta Jacobs. Deze lessenserie kan gevonden worden in de </a:t>
            </a:r>
            <a:r>
              <a:rPr lang="nl-NL" b="0" i="0" dirty="0" err="1">
                <a:solidFill>
                  <a:srgbClr val="009BFF"/>
                </a:solidFill>
                <a:effectLst/>
                <a:latin typeface="montserrat" panose="00000500000000000000" pitchFamily="2" charset="0"/>
                <a:hlinkClick r:id="rId3"/>
              </a:rPr>
              <a:t>Bronnenbox</a:t>
            </a:r>
            <a:r>
              <a:rPr lang="nl-NL" b="0" i="0" dirty="0">
                <a:solidFill>
                  <a:srgbClr val="009BFF"/>
                </a:solidFill>
                <a:effectLst/>
                <a:latin typeface="montserrat" panose="00000500000000000000" pitchFamily="2" charset="0"/>
                <a:hlinkClick r:id="rId3"/>
              </a:rPr>
              <a:t> van het Nationaal Archief</a:t>
            </a:r>
            <a:r>
              <a:rPr lang="nl-NL" b="0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l-NL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b="1" dirty="0"/>
              <a:t>Achtergrond:</a:t>
            </a:r>
            <a:endParaRPr lang="nl-NL"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b="0" i="0" dirty="0">
                <a:solidFill>
                  <a:srgbClr val="001343"/>
                </a:solidFill>
                <a:effectLst/>
                <a:latin typeface="montserrat" panose="00000500000000000000" pitchFamily="2" charset="0"/>
              </a:rPr>
              <a:t>Verzoekschrift van Aletta Jacobs om te worden toegelaten als student aan de Rijksuniversiteit van Groningen (22 maart 1871). </a:t>
            </a:r>
            <a:r>
              <a:rPr lang="nl-NL" b="0" i="0" dirty="0" err="1">
                <a:solidFill>
                  <a:srgbClr val="009BFF"/>
                </a:solidFill>
                <a:effectLst/>
                <a:latin typeface="montserrat" panose="00000500000000000000" pitchFamily="2" charset="0"/>
                <a:hlinkClick r:id="rId3"/>
              </a:rPr>
              <a:t>Bronnenbox</a:t>
            </a:r>
            <a:r>
              <a:rPr lang="nl-NL" b="0" i="0" dirty="0">
                <a:solidFill>
                  <a:srgbClr val="001343"/>
                </a:solidFill>
                <a:effectLst/>
                <a:latin typeface="montserrat" panose="00000500000000000000" pitchFamily="2" charset="0"/>
              </a:rPr>
              <a:t>, Nationaal Archief.</a:t>
            </a:r>
            <a:endParaRPr b="1"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2753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nl-NL" dirty="0"/>
              <a:t>https://www.canonvannederland.nl/ </a:t>
            </a:r>
          </a:p>
          <a:p>
            <a:endParaRPr lang="nl-NL" dirty="0"/>
          </a:p>
          <a:p>
            <a:r>
              <a:rPr lang="nl-NL" dirty="0"/>
              <a:t>Maria van Bourgondië</a:t>
            </a:r>
          </a:p>
          <a:p>
            <a:r>
              <a:rPr lang="nl-NL" dirty="0"/>
              <a:t>	- Hertogin van Bourgondië en Vorstin van de Nederlanden van 1477 – 1482.</a:t>
            </a:r>
          </a:p>
          <a:p>
            <a:r>
              <a:rPr lang="nl-NL" dirty="0"/>
              <a:t>	- Maria versterkt de rechten van de gewesten.</a:t>
            </a:r>
          </a:p>
          <a:p>
            <a:r>
              <a:rPr lang="nl-NL" dirty="0"/>
              <a:t>	- Door haar huwelijk worden de Nederlanden onderdeel van het </a:t>
            </a:r>
            <a:r>
              <a:rPr lang="nl-NL" dirty="0" err="1"/>
              <a:t>Habsburge</a:t>
            </a:r>
            <a:r>
              <a:rPr lang="nl-NL" dirty="0"/>
              <a:t> Rijk.</a:t>
            </a:r>
          </a:p>
          <a:p>
            <a:endParaRPr lang="nl-NL" dirty="0"/>
          </a:p>
          <a:p>
            <a:r>
              <a:rPr lang="nl-NL" dirty="0"/>
              <a:t>Sarah Burgerhard</a:t>
            </a:r>
          </a:p>
          <a:p>
            <a:r>
              <a:rPr lang="nl-NL" dirty="0"/>
              <a:t>	- Hoofdpersoon van een boek van </a:t>
            </a:r>
            <a:r>
              <a:rPr lang="nl-NL" dirty="0" err="1"/>
              <a:t>Bertje</a:t>
            </a:r>
            <a:r>
              <a:rPr lang="nl-NL" dirty="0"/>
              <a:t> Wolff en Aagje Deken uit 1782.</a:t>
            </a:r>
          </a:p>
          <a:p>
            <a:r>
              <a:rPr lang="nl-NL" dirty="0"/>
              <a:t>	- Sara is representatief voor de Verlichting en de positie van vrouwen in de 18</a:t>
            </a:r>
            <a:r>
              <a:rPr lang="nl-NL" baseline="30000" dirty="0"/>
              <a:t>e</a:t>
            </a:r>
            <a:r>
              <a:rPr lang="nl-NL" dirty="0"/>
              <a:t> eeuw.</a:t>
            </a:r>
          </a:p>
          <a:p>
            <a:endParaRPr lang="nl-NL" dirty="0"/>
          </a:p>
          <a:p>
            <a:r>
              <a:rPr lang="nl-NL" dirty="0"/>
              <a:t>Aletta Jacobs</a:t>
            </a:r>
          </a:p>
          <a:p>
            <a:r>
              <a:rPr lang="nl-NL" dirty="0"/>
              <a:t>	- Zie volgende slide.</a:t>
            </a:r>
          </a:p>
          <a:p>
            <a:endParaRPr lang="nl-NL" dirty="0"/>
          </a:p>
          <a:p>
            <a:r>
              <a:rPr lang="nl-NL" dirty="0"/>
              <a:t>Anne Frank</a:t>
            </a:r>
          </a:p>
          <a:p>
            <a:r>
              <a:rPr lang="nl-NL" dirty="0"/>
              <a:t>	- De joodse Anne Frank duikt tijdens de Tweede Wereldoorlog onder in ‘het Achterhuis’.</a:t>
            </a:r>
          </a:p>
          <a:p>
            <a:r>
              <a:rPr lang="nl-NL" dirty="0"/>
              <a:t>	- Zij wordt verraden en sterft in 1945 in een concentratiekamp.</a:t>
            </a:r>
          </a:p>
          <a:p>
            <a:r>
              <a:rPr lang="nl-NL" dirty="0"/>
              <a:t>	- Haar dagboek geeft een gezicht aan de slachtoffers van de Holocaust.</a:t>
            </a:r>
          </a:p>
          <a:p>
            <a:endParaRPr lang="nl-NL" dirty="0"/>
          </a:p>
          <a:p>
            <a:r>
              <a:rPr lang="nl-NL" dirty="0"/>
              <a:t>Marga </a:t>
            </a:r>
            <a:r>
              <a:rPr lang="nl-NL" dirty="0" err="1"/>
              <a:t>Klompé</a:t>
            </a:r>
            <a:endParaRPr lang="nl-NL" dirty="0"/>
          </a:p>
          <a:p>
            <a:r>
              <a:rPr lang="nl-NL" dirty="0"/>
              <a:t>	- </a:t>
            </a:r>
            <a:r>
              <a:rPr lang="nl-NL" dirty="0" err="1"/>
              <a:t>Klompé</a:t>
            </a:r>
            <a:r>
              <a:rPr lang="nl-NL" dirty="0"/>
              <a:t> is de eerste vrouwelijke minister van Nederland.</a:t>
            </a:r>
          </a:p>
          <a:p>
            <a:r>
              <a:rPr lang="nl-NL" dirty="0"/>
              <a:t>	- Ze speelde een belangrijke rol bij de ontwikkeling van de verzorgingsstaat.</a:t>
            </a:r>
          </a:p>
          <a:p>
            <a:endParaRPr lang="nl-NL" dirty="0"/>
          </a:p>
          <a:p>
            <a:r>
              <a:rPr lang="nl-NL" dirty="0"/>
              <a:t>Annie M.G. Schmidt</a:t>
            </a:r>
          </a:p>
          <a:p>
            <a:r>
              <a:rPr lang="nl-NL" dirty="0"/>
              <a:t>	- Eén van de bekendste schrijvers van de tweede helft van de 20</a:t>
            </a:r>
            <a:r>
              <a:rPr lang="nl-NL" baseline="30000" dirty="0"/>
              <a:t>ste</a:t>
            </a:r>
            <a:r>
              <a:rPr lang="nl-NL" dirty="0"/>
              <a:t> eeuw.</a:t>
            </a:r>
          </a:p>
          <a:p>
            <a:r>
              <a:rPr lang="nl-NL" dirty="0"/>
              <a:t>	- Met haar werk verzet ze zich tegen geldende normen en taboes.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0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093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b="1" i="0" dirty="0">
                <a:solidFill>
                  <a:srgbClr val="001343"/>
                </a:solidFill>
                <a:effectLst/>
                <a:latin typeface="montserrat" panose="00000500000000000000" pitchFamily="2" charset="0"/>
              </a:rPr>
              <a:t>Afbeelding: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b="0" i="0" dirty="0">
                <a:solidFill>
                  <a:srgbClr val="001343"/>
                </a:solidFill>
                <a:effectLst/>
                <a:latin typeface="montserrat" panose="00000500000000000000" pitchFamily="2" charset="0"/>
              </a:rPr>
              <a:t>Aletta Jacobs als arts (na 1879). Collectie der Rijksuniversiteit Groningen.</a:t>
            </a:r>
          </a:p>
        </p:txBody>
      </p:sp>
      <p:sp>
        <p:nvSpPr>
          <p:cNvPr id="100" name="Google Shape;100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3836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b="1" i="0" dirty="0">
                <a:solidFill>
                  <a:srgbClr val="001343"/>
                </a:solidFill>
                <a:effectLst/>
                <a:latin typeface="montserrat" panose="00000500000000000000" pitchFamily="2" charset="0"/>
              </a:rPr>
              <a:t>Afbeelding: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b="0" i="0" dirty="0">
                <a:solidFill>
                  <a:srgbClr val="001343"/>
                </a:solidFill>
                <a:effectLst/>
                <a:latin typeface="montserrat" panose="00000500000000000000" pitchFamily="2" charset="0"/>
              </a:rPr>
              <a:t>Aletta Jacobs als arts (na 1879). Collectie der Rijksuniversiteit Groningen.</a:t>
            </a:r>
          </a:p>
        </p:txBody>
      </p:sp>
      <p:sp>
        <p:nvSpPr>
          <p:cNvPr id="100" name="Google Shape;100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650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buFont typeface="+mj-lt"/>
              <a:buAutoNum type="arabicParenBoth"/>
            </a:pPr>
            <a:r>
              <a:rPr lang="nl-N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Het verzoekschrift van Aletta Jacobs om te worden toegelaten als student aan de Universiteit van Groningen, geschreven op 22 maart 1871.</a:t>
            </a:r>
          </a:p>
          <a:p>
            <a:pPr marL="457200"/>
            <a:r>
              <a:rPr lang="nl-NL" sz="1800" u="sng" kern="0" dirty="0">
                <a:solidFill>
                  <a:srgbClr val="01689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https://www.nationaalarchief.nl/onderzoeken/archief/2.04.08/invnr/663B/file/NL-HaNA_2.04.08_663B_01</a:t>
            </a:r>
            <a:endParaRPr lang="nl-N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arenBoth"/>
            </a:pPr>
            <a:r>
              <a:rPr lang="nl-NL" sz="1800" u="none" strike="noStrike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beschikking van de minister van binnenlandse zaken op het verzoek van Aletta Jacobs om te worden toegelaten als student op de Universiteit van Groningen, van 27 maart 1871.</a:t>
            </a:r>
            <a:endParaRPr lang="nl-N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/>
            <a:r>
              <a:rPr lang="nl-NL" sz="1800" u="sng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https://www.nationaalarchief.nl/onderzoeken/archief/2.04.26.02/invnr/159B/file/NL-HaNA_2.04.26.02_159B_01</a:t>
            </a:r>
            <a:endParaRPr lang="nl-N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arenBoth"/>
            </a:pPr>
            <a:r>
              <a:rPr lang="nl-N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Het verhoor van Aletta Jacobs door de Parlementaire Enquêtecommissie over Arbeidsomstandigheden van 6 januari 1887 </a:t>
            </a:r>
            <a:r>
              <a:rPr lang="nl-NL" sz="1800" u="sng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https://www.nationaalarchief.nl/onderzoeken/archief/2.02.22/invnr/%407.~7.2~3286-3300</a:t>
            </a:r>
            <a:endParaRPr lang="nl-N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nl-N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9942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nl-N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350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b="1" i="0" dirty="0">
                <a:solidFill>
                  <a:srgbClr val="001343"/>
                </a:solidFill>
                <a:effectLst/>
                <a:latin typeface="montserrat" panose="00000500000000000000" pitchFamily="2" charset="0"/>
              </a:rPr>
              <a:t>Afbeelding: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b="0" i="0" dirty="0">
                <a:solidFill>
                  <a:srgbClr val="001343"/>
                </a:solidFill>
                <a:effectLst/>
                <a:latin typeface="montserrat" panose="00000500000000000000" pitchFamily="2" charset="0"/>
              </a:rPr>
              <a:t>Aletta Jacobs als arts (na 1879). Collectie der Rijksuniversiteit Groningen.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nl-N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4538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6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9375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3024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1551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2265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nl-NL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7880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9198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7740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433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3225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 cstate="email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7589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 cstate="email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163758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8598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6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11.png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microsoft.com/office/2007/relationships/hdphoto" Target="../media/hdphoto2.wdp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9;p13">
            <a:extLst>
              <a:ext uri="{FF2B5EF4-FFF2-40B4-BE49-F238E27FC236}">
                <a16:creationId xmlns:a16="http://schemas.microsoft.com/office/drawing/2014/main" id="{758AFE5D-3258-A096-9BE2-F0091673A012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3" cstate="email">
              <a:alphaModFix amt="2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2253702" y="1983491"/>
            <a:ext cx="7681547" cy="2042725"/>
          </a:xfrm>
          <a:prstGeom prst="rect">
            <a:avLst/>
          </a:prstGeom>
        </p:spPr>
        <p:txBody>
          <a:bodyPr spcFirstLastPara="1" lIns="91425" tIns="45700" rIns="91425" bIns="45700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ts val="7200"/>
            </a:pPr>
            <a:r>
              <a:rPr lang="nl-NL" sz="6000" b="1" dirty="0">
                <a:latin typeface="Helvetica Neue"/>
                <a:ea typeface="Helvetica Neue"/>
                <a:cs typeface="Helvetica Neue"/>
                <a:sym typeface="Helvetica Neue"/>
              </a:rPr>
              <a:t>Aletta Jacobs</a:t>
            </a:r>
            <a:br>
              <a:rPr lang="nl-NL" sz="6000" b="1" dirty="0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nl-NL" sz="4000" b="1" dirty="0">
                <a:latin typeface="Helvetica Neue"/>
                <a:ea typeface="Helvetica Neue"/>
                <a:cs typeface="Helvetica Neue"/>
                <a:sym typeface="Helvetica Neue"/>
              </a:rPr>
              <a:t>In de Canon van </a:t>
            </a:r>
            <a:r>
              <a:rPr lang="nl-NL" sz="4000" b="1" dirty="0" err="1">
                <a:latin typeface="Helvetica Neue"/>
                <a:ea typeface="Helvetica Neue"/>
                <a:cs typeface="Helvetica Neue"/>
                <a:sym typeface="Helvetica Neue"/>
              </a:rPr>
              <a:t>nederland</a:t>
            </a:r>
            <a:endParaRPr lang="nl-NL" sz="6000" dirty="0"/>
          </a:p>
        </p:txBody>
      </p:sp>
      <p:pic>
        <p:nvPicPr>
          <p:cNvPr id="8" name="Afbeelding 7" descr="Afbeelding met Lettertype, Graphics, logo, tekst&#10;&#10;Automatisch gegenereerde beschrijving">
            <a:extLst>
              <a:ext uri="{FF2B5EF4-FFF2-40B4-BE49-F238E27FC236}">
                <a16:creationId xmlns:a16="http://schemas.microsoft.com/office/drawing/2014/main" id="{30A89942-D606-9B17-E4C5-71BAD4B19A4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74" y="66484"/>
            <a:ext cx="1189212" cy="69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77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39;p13">
            <a:extLst>
              <a:ext uri="{FF2B5EF4-FFF2-40B4-BE49-F238E27FC236}">
                <a16:creationId xmlns:a16="http://schemas.microsoft.com/office/drawing/2014/main" id="{ADCEE79C-1DEE-98A9-8520-194A821ECB12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3" cstate="email">
              <a:alphaModFix amt="2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37EB5A1-E3F5-21AF-52F2-15556D1CA6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542" y="2134149"/>
            <a:ext cx="7087589" cy="42392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2" name="Google Shape;102;p11"/>
          <p:cNvSpPr txBox="1">
            <a:spLocks noGrp="1"/>
          </p:cNvSpPr>
          <p:nvPr>
            <p:ph type="title"/>
          </p:nvPr>
        </p:nvSpPr>
        <p:spPr>
          <a:xfrm>
            <a:off x="805542" y="467291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nl-NL" b="1" dirty="0"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Canon van </a:t>
            </a:r>
            <a:r>
              <a:rPr lang="nl-NL" b="1" dirty="0" err="1"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nederland</a:t>
            </a:r>
            <a:endParaRPr b="1" dirty="0">
              <a:latin typeface="Helvetica Neue" panose="020B0604020202020204" charset="0"/>
            </a:endParaRPr>
          </a:p>
        </p:txBody>
      </p:sp>
      <p:pic>
        <p:nvPicPr>
          <p:cNvPr id="2" name="Afbeelding 1" descr="Afbeelding met Lettertype, Graphics, logo, tekst&#10;&#10;Automatisch gegenereerde beschrijving">
            <a:extLst>
              <a:ext uri="{FF2B5EF4-FFF2-40B4-BE49-F238E27FC236}">
                <a16:creationId xmlns:a16="http://schemas.microsoft.com/office/drawing/2014/main" id="{5C6B607A-BD25-A117-6105-0B26777C383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74" y="66484"/>
            <a:ext cx="1189212" cy="692468"/>
          </a:xfrm>
          <a:prstGeom prst="rect">
            <a:avLst/>
          </a:prstGeom>
        </p:spPr>
      </p:pic>
      <p:sp>
        <p:nvSpPr>
          <p:cNvPr id="5" name="Google Shape;103;p11">
            <a:extLst>
              <a:ext uri="{FF2B5EF4-FFF2-40B4-BE49-F238E27FC236}">
                <a16:creationId xmlns:a16="http://schemas.microsoft.com/office/drawing/2014/main" id="{49EF04D3-C2C4-776A-46FB-57AE19BFEC63}"/>
              </a:ext>
            </a:extLst>
          </p:cNvPr>
          <p:cNvSpPr txBox="1">
            <a:spLocks/>
          </p:cNvSpPr>
          <p:nvPr/>
        </p:nvSpPr>
        <p:spPr>
          <a:xfrm>
            <a:off x="8341611" y="2675537"/>
            <a:ext cx="3398860" cy="3156439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vert="horz" wrap="square" lIns="91425" tIns="45700" rIns="91425" bIns="45700" rtlCol="0" anchor="ctr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r>
              <a:rPr lang="nl-NL" dirty="0">
                <a:solidFill>
                  <a:schemeClr val="bg1"/>
                </a:solidFill>
                <a:latin typeface="Varela Round" panose="00000500000000000000" pitchFamily="2" charset="-79"/>
                <a:ea typeface="Helvetica Neue"/>
                <a:cs typeface="Varela Round" panose="00000500000000000000" pitchFamily="2" charset="-79"/>
                <a:sym typeface="Helvetica Neue"/>
              </a:rPr>
              <a:t>De Canon van Nederland telt 6 vrouwen.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endParaRPr lang="nl-NL" dirty="0">
              <a:solidFill>
                <a:schemeClr val="bg1"/>
              </a:solidFill>
              <a:latin typeface="Varela Round" panose="00000500000000000000" pitchFamily="2" charset="-79"/>
              <a:ea typeface="Helvetica Neue"/>
              <a:cs typeface="Varela Round" panose="00000500000000000000" pitchFamily="2" charset="-79"/>
              <a:sym typeface="Helvetica Neue"/>
            </a:endParaRP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endParaRPr lang="nl-NL" dirty="0">
              <a:solidFill>
                <a:schemeClr val="bg1"/>
              </a:solidFill>
              <a:latin typeface="Varela Round" panose="00000500000000000000" pitchFamily="2" charset="-79"/>
              <a:ea typeface="Helvetica Neue"/>
              <a:cs typeface="Varela Round" panose="00000500000000000000" pitchFamily="2" charset="-79"/>
              <a:sym typeface="Helvetica Neue"/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ts val="2800"/>
              <a:buFontTx/>
              <a:buChar char="-"/>
            </a:pPr>
            <a:r>
              <a:rPr lang="nl-NL" dirty="0">
                <a:solidFill>
                  <a:schemeClr val="bg1"/>
                </a:solidFill>
                <a:latin typeface="Varela Round" panose="00000500000000000000" pitchFamily="2" charset="-79"/>
                <a:ea typeface="Helvetica Neue"/>
                <a:cs typeface="Varela Round" panose="00000500000000000000" pitchFamily="2" charset="-79"/>
                <a:sym typeface="Helvetica Neue"/>
              </a:rPr>
              <a:t>Weet jij wie ze zijn?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endParaRPr lang="nl-NL" dirty="0">
              <a:solidFill>
                <a:schemeClr val="bg1"/>
              </a:solidFill>
              <a:latin typeface="Varela Round" panose="00000500000000000000" pitchFamily="2" charset="-79"/>
              <a:ea typeface="Helvetica Neue"/>
              <a:cs typeface="Varela Round" panose="00000500000000000000" pitchFamily="2" charset="-79"/>
              <a:sym typeface="Helvetica Neue"/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ts val="2800"/>
              <a:buFontTx/>
              <a:buChar char="-"/>
            </a:pPr>
            <a:r>
              <a:rPr lang="nl-NL" dirty="0">
                <a:solidFill>
                  <a:schemeClr val="bg1"/>
                </a:solidFill>
                <a:latin typeface="Varela Round" panose="00000500000000000000" pitchFamily="2" charset="-79"/>
                <a:ea typeface="Helvetica Neue"/>
                <a:cs typeface="Varela Round" panose="00000500000000000000" pitchFamily="2" charset="-79"/>
                <a:sym typeface="Helvetica Neue"/>
              </a:rPr>
              <a:t>Weet jij waarom ze in de Canon staan?</a:t>
            </a:r>
          </a:p>
        </p:txBody>
      </p:sp>
    </p:spTree>
    <p:extLst>
      <p:ext uri="{BB962C8B-B14F-4D97-AF65-F5344CB8AC3E}">
        <p14:creationId xmlns:p14="http://schemas.microsoft.com/office/powerpoint/2010/main" val="1882400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9;p13">
            <a:extLst>
              <a:ext uri="{FF2B5EF4-FFF2-40B4-BE49-F238E27FC236}">
                <a16:creationId xmlns:a16="http://schemas.microsoft.com/office/drawing/2014/main" id="{8C91B1FB-5C89-8580-D993-031A0D848772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3" cstate="email">
              <a:alphaModFix amt="2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Google Shape;143;p13">
            <a:extLst>
              <a:ext uri="{FF2B5EF4-FFF2-40B4-BE49-F238E27FC236}">
                <a16:creationId xmlns:a16="http://schemas.microsoft.com/office/drawing/2014/main" id="{77CEDE46-C5C8-878E-A1DA-82023FCC923F}"/>
              </a:ext>
            </a:extLst>
          </p:cNvPr>
          <p:cNvPicPr preferRelativeResize="0"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9935" y="10"/>
            <a:ext cx="4899017" cy="6857990"/>
          </a:xfrm>
          <a:custGeom>
            <a:avLst/>
            <a:gdLst/>
            <a:ahLst/>
            <a:cxnLst/>
            <a:rect l="l" t="t" r="r" b="b"/>
            <a:pathLst>
              <a:path w="6878775" h="6858000" extrusionOk="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02" name="Google Shape;102;p11"/>
          <p:cNvSpPr txBox="1">
            <a:spLocks noGrp="1"/>
          </p:cNvSpPr>
          <p:nvPr>
            <p:ph type="title"/>
          </p:nvPr>
        </p:nvSpPr>
        <p:spPr>
          <a:xfrm>
            <a:off x="805542" y="75895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nl-NL" b="1" dirty="0">
                <a:latin typeface="Helvetica Neue"/>
                <a:ea typeface="Helvetica Neue"/>
                <a:cs typeface="Helvetica Neue"/>
                <a:sym typeface="Helvetica Neue"/>
              </a:rPr>
              <a:t>Aletta Jacobs: </a:t>
            </a:r>
            <a:br>
              <a:rPr lang="nl-NL" b="1" dirty="0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nl-NL" sz="4400" b="1" dirty="0">
                <a:latin typeface="Helvetica Neue"/>
                <a:ea typeface="Helvetica Neue"/>
                <a:cs typeface="Helvetica Neue"/>
                <a:sym typeface="Helvetica Neue"/>
              </a:rPr>
              <a:t>1854-1926</a:t>
            </a:r>
            <a:endParaRPr b="1" dirty="0"/>
          </a:p>
        </p:txBody>
      </p:sp>
      <p:sp>
        <p:nvSpPr>
          <p:cNvPr id="103" name="Google Shape;103;p11"/>
          <p:cNvSpPr txBox="1">
            <a:spLocks noGrp="1"/>
          </p:cNvSpPr>
          <p:nvPr>
            <p:ph idx="1"/>
          </p:nvPr>
        </p:nvSpPr>
        <p:spPr>
          <a:xfrm>
            <a:off x="430823" y="3060764"/>
            <a:ext cx="6515099" cy="2477295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2800"/>
              <a:buFontTx/>
              <a:buChar char="-"/>
            </a:pPr>
            <a:r>
              <a:rPr lang="nl-NL" sz="2400" dirty="0">
                <a:solidFill>
                  <a:schemeClr val="bg1"/>
                </a:solidFill>
                <a:latin typeface="Varela Round" panose="00000500000000000000" pitchFamily="2" charset="-79"/>
                <a:ea typeface="Helvetica Neue"/>
                <a:cs typeface="Varela Round" panose="00000500000000000000" pitchFamily="2" charset="-79"/>
                <a:sym typeface="Helvetica Neue"/>
              </a:rPr>
              <a:t>Ze groeit op in een gezin met 11 kinderen.</a:t>
            </a:r>
          </a:p>
          <a:p>
            <a:pPr>
              <a:spcBef>
                <a:spcPts val="0"/>
              </a:spcBef>
              <a:buClr>
                <a:schemeClr val="dk1"/>
              </a:buClr>
              <a:buSzPts val="2800"/>
              <a:buFontTx/>
              <a:buChar char="-"/>
            </a:pPr>
            <a:r>
              <a:rPr lang="nl-NL" sz="2400" dirty="0">
                <a:solidFill>
                  <a:schemeClr val="bg1"/>
                </a:solidFill>
                <a:latin typeface="Varela Round" panose="00000500000000000000" pitchFamily="2" charset="-79"/>
                <a:ea typeface="Helvetica Neue"/>
                <a:cs typeface="Varela Round" panose="00000500000000000000" pitchFamily="2" charset="-79"/>
                <a:sym typeface="Helvetica Neue"/>
              </a:rPr>
              <a:t>Haar vader is arts en neemt Aletta mee naar zijn patiënten</a:t>
            </a:r>
          </a:p>
          <a:p>
            <a:pPr>
              <a:spcBef>
                <a:spcPts val="0"/>
              </a:spcBef>
              <a:buClr>
                <a:schemeClr val="dk1"/>
              </a:buClr>
              <a:buSzPts val="2800"/>
              <a:buFontTx/>
              <a:buChar char="-"/>
            </a:pPr>
            <a:r>
              <a:rPr lang="nl-NL" sz="2400" dirty="0">
                <a:solidFill>
                  <a:schemeClr val="bg1"/>
                </a:solidFill>
                <a:latin typeface="Varela Round" panose="00000500000000000000" pitchFamily="2" charset="-79"/>
                <a:ea typeface="Helvetica Neue"/>
                <a:cs typeface="Varela Round" panose="00000500000000000000" pitchFamily="2" charset="-79"/>
                <a:sym typeface="Helvetica Neue"/>
              </a:rPr>
              <a:t>Ze wil ook arts worden.</a:t>
            </a:r>
          </a:p>
          <a:p>
            <a: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Tx/>
              <a:buChar char="-"/>
            </a:pPr>
            <a:r>
              <a:rPr lang="nl-NL" sz="2400" dirty="0">
                <a:solidFill>
                  <a:schemeClr val="bg1"/>
                </a:solidFill>
                <a:latin typeface="Varela Round" panose="00000500000000000000" pitchFamily="2" charset="-79"/>
                <a:ea typeface="Helvetica Neue"/>
                <a:cs typeface="Varela Round" panose="00000500000000000000" pitchFamily="2" charset="-79"/>
                <a:sym typeface="Helvetica Neue"/>
              </a:rPr>
              <a:t>Ze schrijft een eigen bibliografie,  </a:t>
            </a:r>
            <a:r>
              <a:rPr lang="nl-NL" sz="2400" i="1" dirty="0">
                <a:solidFill>
                  <a:schemeClr val="bg1"/>
                </a:solidFill>
                <a:latin typeface="Varela Round" panose="00000500000000000000" pitchFamily="2" charset="-79"/>
                <a:ea typeface="Helvetica Neue"/>
                <a:cs typeface="Varela Round" panose="00000500000000000000" pitchFamily="2" charset="-79"/>
                <a:sym typeface="Helvetica Neue"/>
              </a:rPr>
              <a:t>Herinneringen</a:t>
            </a:r>
            <a:r>
              <a:rPr lang="nl-NL" sz="2400" dirty="0">
                <a:solidFill>
                  <a:schemeClr val="bg1"/>
                </a:solidFill>
                <a:latin typeface="Varela Round" panose="00000500000000000000" pitchFamily="2" charset="-79"/>
                <a:ea typeface="Helvetica Neue"/>
                <a:cs typeface="Varela Round" panose="00000500000000000000" pitchFamily="2" charset="-79"/>
                <a:sym typeface="Helvetica Neue"/>
              </a:rPr>
              <a:t>, in 1924 </a:t>
            </a:r>
          </a:p>
        </p:txBody>
      </p:sp>
      <p:pic>
        <p:nvPicPr>
          <p:cNvPr id="2" name="Afbeelding 1" descr="Afbeelding met Lettertype, Graphics, logo, tekst&#10;&#10;Automatisch gegenereerde beschrijving">
            <a:extLst>
              <a:ext uri="{FF2B5EF4-FFF2-40B4-BE49-F238E27FC236}">
                <a16:creationId xmlns:a16="http://schemas.microsoft.com/office/drawing/2014/main" id="{5C6B607A-BD25-A117-6105-0B26777C383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74" y="66484"/>
            <a:ext cx="1189212" cy="69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646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9;p13">
            <a:extLst>
              <a:ext uri="{FF2B5EF4-FFF2-40B4-BE49-F238E27FC236}">
                <a16:creationId xmlns:a16="http://schemas.microsoft.com/office/drawing/2014/main" id="{4F3F5095-65BF-68ED-A769-9F5877B9573A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3" cstate="email">
              <a:alphaModFix amt="2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143;p13">
            <a:extLst>
              <a:ext uri="{FF2B5EF4-FFF2-40B4-BE49-F238E27FC236}">
                <a16:creationId xmlns:a16="http://schemas.microsoft.com/office/drawing/2014/main" id="{F1E70085-FF09-502D-5A69-18973CF05BD6}"/>
              </a:ext>
            </a:extLst>
          </p:cNvPr>
          <p:cNvPicPr preferRelativeResize="0"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9935" y="10"/>
            <a:ext cx="4899017" cy="6857990"/>
          </a:xfrm>
          <a:custGeom>
            <a:avLst/>
            <a:gdLst/>
            <a:ahLst/>
            <a:cxnLst/>
            <a:rect l="l" t="t" r="r" b="b"/>
            <a:pathLst>
              <a:path w="6878775" h="6858000" extrusionOk="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02" name="Google Shape;102;p11"/>
          <p:cNvSpPr txBox="1">
            <a:spLocks noGrp="1"/>
          </p:cNvSpPr>
          <p:nvPr>
            <p:ph type="title"/>
          </p:nvPr>
        </p:nvSpPr>
        <p:spPr>
          <a:xfrm>
            <a:off x="805542" y="75895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nl-NL" sz="4000" b="1" dirty="0">
                <a:latin typeface="Helvetica Neue" panose="020B0604020202020204" charset="0"/>
              </a:rPr>
              <a:t>De Canon van Nederland zegt:</a:t>
            </a:r>
            <a:endParaRPr sz="4000" b="1" dirty="0">
              <a:latin typeface="Helvetica Neue" panose="020B0604020202020204" charset="0"/>
            </a:endParaRPr>
          </a:p>
        </p:txBody>
      </p:sp>
      <p:sp>
        <p:nvSpPr>
          <p:cNvPr id="103" name="Google Shape;103;p11"/>
          <p:cNvSpPr txBox="1">
            <a:spLocks noGrp="1"/>
          </p:cNvSpPr>
          <p:nvPr>
            <p:ph idx="1"/>
          </p:nvPr>
        </p:nvSpPr>
        <p:spPr>
          <a:xfrm>
            <a:off x="404446" y="2565581"/>
            <a:ext cx="6515099" cy="353346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indent="0">
              <a:buNone/>
            </a:pPr>
            <a:r>
              <a:rPr lang="nl-N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‘Aletta Jacobs is de eerste vrouw in Nederland die officieel wordt toegelaten tot de universiteit. Ook is ze de eerste vrouw die arts wordt en de eerste vrouw die promoveert.’</a:t>
            </a:r>
          </a:p>
          <a:p>
            <a:pPr marL="0" indent="0">
              <a:buNone/>
            </a:pPr>
            <a:r>
              <a:rPr lang="nl-N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‘Ook vraagt Jacobs aandacht voor de lichamelijke klachten van winkelmeisjes, die soms wel elf uur moeten staan. Dankzij haar worden winkels wettelijk verplicht hun personeel 'zitgelegenheid' te bieden.’</a:t>
            </a:r>
          </a:p>
        </p:txBody>
      </p:sp>
      <p:pic>
        <p:nvPicPr>
          <p:cNvPr id="2" name="Afbeelding 1" descr="Afbeelding met Lettertype, Graphics, logo, tekst&#10;&#10;Automatisch gegenereerde beschrijving">
            <a:extLst>
              <a:ext uri="{FF2B5EF4-FFF2-40B4-BE49-F238E27FC236}">
                <a16:creationId xmlns:a16="http://schemas.microsoft.com/office/drawing/2014/main" id="{5C6B607A-BD25-A117-6105-0B26777C383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74" y="66484"/>
            <a:ext cx="1189212" cy="69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901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9830760-26BB-4DF9-938D-77E5D34C8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Google Shape;139;p13">
            <a:extLst>
              <a:ext uri="{FF2B5EF4-FFF2-40B4-BE49-F238E27FC236}">
                <a16:creationId xmlns:a16="http://schemas.microsoft.com/office/drawing/2014/main" id="{48E6BB07-B6BF-B24D-7A4E-79B11470B9FA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3" cstate="email">
              <a:alphaModFix amt="2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22758AE-01BE-E03C-F19D-5D234F09BFE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53983" y="-2"/>
            <a:ext cx="4329965" cy="3793338"/>
          </a:xfrm>
          <a:custGeom>
            <a:avLst/>
            <a:gdLst/>
            <a:ahLst/>
            <a:cxnLst/>
            <a:rect l="l" t="t" r="r" b="b"/>
            <a:pathLst>
              <a:path w="4329965" h="3793338">
                <a:moveTo>
                  <a:pt x="620085" y="0"/>
                </a:moveTo>
                <a:lnTo>
                  <a:pt x="4329965" y="0"/>
                </a:lnTo>
                <a:lnTo>
                  <a:pt x="4329965" y="2733720"/>
                </a:lnTo>
                <a:lnTo>
                  <a:pt x="4251051" y="2820548"/>
                </a:lnTo>
                <a:cubicBezTo>
                  <a:pt x="3831561" y="3240037"/>
                  <a:pt x="3252041" y="3499497"/>
                  <a:pt x="2611921" y="3499497"/>
                </a:cubicBezTo>
                <a:cubicBezTo>
                  <a:pt x="1331680" y="3499497"/>
                  <a:pt x="293841" y="2461658"/>
                  <a:pt x="293841" y="1181418"/>
                </a:cubicBezTo>
                <a:cubicBezTo>
                  <a:pt x="293841" y="781342"/>
                  <a:pt x="395193" y="404939"/>
                  <a:pt x="573621" y="76483"/>
                </a:cubicBezTo>
                <a:close/>
                <a:moveTo>
                  <a:pt x="284617" y="0"/>
                </a:moveTo>
                <a:lnTo>
                  <a:pt x="543760" y="0"/>
                </a:lnTo>
                <a:lnTo>
                  <a:pt x="516204" y="45359"/>
                </a:lnTo>
                <a:cubicBezTo>
                  <a:pt x="332750" y="383067"/>
                  <a:pt x="228543" y="770073"/>
                  <a:pt x="228543" y="1181418"/>
                </a:cubicBezTo>
                <a:cubicBezTo>
                  <a:pt x="228543" y="2497720"/>
                  <a:pt x="1295618" y="3564795"/>
                  <a:pt x="2611921" y="3564795"/>
                </a:cubicBezTo>
                <a:cubicBezTo>
                  <a:pt x="3270072" y="3564795"/>
                  <a:pt x="3865916" y="3298026"/>
                  <a:pt x="4297223" y="2866720"/>
                </a:cubicBezTo>
                <a:lnTo>
                  <a:pt x="4329965" y="2830694"/>
                </a:lnTo>
                <a:lnTo>
                  <a:pt x="4329965" y="3145443"/>
                </a:lnTo>
                <a:lnTo>
                  <a:pt x="4273345" y="3196903"/>
                </a:lnTo>
                <a:cubicBezTo>
                  <a:pt x="3821851" y="3569508"/>
                  <a:pt x="3243025" y="3793338"/>
                  <a:pt x="2611921" y="3793338"/>
                </a:cubicBezTo>
                <a:cubicBezTo>
                  <a:pt x="1169396" y="3793338"/>
                  <a:pt x="0" y="2623942"/>
                  <a:pt x="0" y="1181418"/>
                </a:cubicBezTo>
                <a:cubicBezTo>
                  <a:pt x="0" y="820786"/>
                  <a:pt x="73088" y="477226"/>
                  <a:pt x="205258" y="164740"/>
                </a:cubicBezTo>
                <a:close/>
              </a:path>
            </a:pathLst>
          </a:cu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12B191D-14E0-48C6-9541-2DC3B7D19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62035" y="0"/>
            <a:ext cx="4329965" cy="3793338"/>
          </a:xfrm>
          <a:custGeom>
            <a:avLst/>
            <a:gdLst>
              <a:gd name="connsiteX0" fmla="*/ 620085 w 4329965"/>
              <a:gd name="connsiteY0" fmla="*/ 0 h 3793338"/>
              <a:gd name="connsiteX1" fmla="*/ 4329965 w 4329965"/>
              <a:gd name="connsiteY1" fmla="*/ 0 h 3793338"/>
              <a:gd name="connsiteX2" fmla="*/ 4329965 w 4329965"/>
              <a:gd name="connsiteY2" fmla="*/ 2733720 h 3793338"/>
              <a:gd name="connsiteX3" fmla="*/ 4251051 w 4329965"/>
              <a:gd name="connsiteY3" fmla="*/ 2820548 h 3793338"/>
              <a:gd name="connsiteX4" fmla="*/ 2611921 w 4329965"/>
              <a:gd name="connsiteY4" fmla="*/ 3499497 h 3793338"/>
              <a:gd name="connsiteX5" fmla="*/ 293841 w 4329965"/>
              <a:gd name="connsiteY5" fmla="*/ 1181418 h 3793338"/>
              <a:gd name="connsiteX6" fmla="*/ 573621 w 4329965"/>
              <a:gd name="connsiteY6" fmla="*/ 76483 h 3793338"/>
              <a:gd name="connsiteX7" fmla="*/ 284617 w 4329965"/>
              <a:gd name="connsiteY7" fmla="*/ 0 h 3793338"/>
              <a:gd name="connsiteX8" fmla="*/ 543760 w 4329965"/>
              <a:gd name="connsiteY8" fmla="*/ 0 h 3793338"/>
              <a:gd name="connsiteX9" fmla="*/ 516204 w 4329965"/>
              <a:gd name="connsiteY9" fmla="*/ 45359 h 3793338"/>
              <a:gd name="connsiteX10" fmla="*/ 228543 w 4329965"/>
              <a:gd name="connsiteY10" fmla="*/ 1181418 h 3793338"/>
              <a:gd name="connsiteX11" fmla="*/ 2611921 w 4329965"/>
              <a:gd name="connsiteY11" fmla="*/ 3564795 h 3793338"/>
              <a:gd name="connsiteX12" fmla="*/ 4297223 w 4329965"/>
              <a:gd name="connsiteY12" fmla="*/ 2866720 h 3793338"/>
              <a:gd name="connsiteX13" fmla="*/ 4329965 w 4329965"/>
              <a:gd name="connsiteY13" fmla="*/ 2830694 h 3793338"/>
              <a:gd name="connsiteX14" fmla="*/ 4329965 w 4329965"/>
              <a:gd name="connsiteY14" fmla="*/ 3145443 h 3793338"/>
              <a:gd name="connsiteX15" fmla="*/ 4273345 w 4329965"/>
              <a:gd name="connsiteY15" fmla="*/ 3196903 h 3793338"/>
              <a:gd name="connsiteX16" fmla="*/ 2611921 w 4329965"/>
              <a:gd name="connsiteY16" fmla="*/ 3793338 h 3793338"/>
              <a:gd name="connsiteX17" fmla="*/ 0 w 4329965"/>
              <a:gd name="connsiteY17" fmla="*/ 1181418 h 3793338"/>
              <a:gd name="connsiteX18" fmla="*/ 205258 w 4329965"/>
              <a:gd name="connsiteY18" fmla="*/ 164740 h 3793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329965" h="3793338">
                <a:moveTo>
                  <a:pt x="620085" y="0"/>
                </a:moveTo>
                <a:lnTo>
                  <a:pt x="4329965" y="0"/>
                </a:lnTo>
                <a:lnTo>
                  <a:pt x="4329965" y="2733720"/>
                </a:lnTo>
                <a:lnTo>
                  <a:pt x="4251051" y="2820548"/>
                </a:lnTo>
                <a:cubicBezTo>
                  <a:pt x="3831561" y="3240037"/>
                  <a:pt x="3252041" y="3499497"/>
                  <a:pt x="2611921" y="3499497"/>
                </a:cubicBezTo>
                <a:cubicBezTo>
                  <a:pt x="1331680" y="3499497"/>
                  <a:pt x="293841" y="2461658"/>
                  <a:pt x="293841" y="1181418"/>
                </a:cubicBezTo>
                <a:cubicBezTo>
                  <a:pt x="293841" y="781342"/>
                  <a:pt x="395193" y="404939"/>
                  <a:pt x="573621" y="76483"/>
                </a:cubicBezTo>
                <a:close/>
                <a:moveTo>
                  <a:pt x="284617" y="0"/>
                </a:moveTo>
                <a:lnTo>
                  <a:pt x="543760" y="0"/>
                </a:lnTo>
                <a:lnTo>
                  <a:pt x="516204" y="45359"/>
                </a:lnTo>
                <a:cubicBezTo>
                  <a:pt x="332750" y="383067"/>
                  <a:pt x="228543" y="770073"/>
                  <a:pt x="228543" y="1181418"/>
                </a:cubicBezTo>
                <a:cubicBezTo>
                  <a:pt x="228543" y="2497720"/>
                  <a:pt x="1295618" y="3564795"/>
                  <a:pt x="2611921" y="3564795"/>
                </a:cubicBezTo>
                <a:cubicBezTo>
                  <a:pt x="3270072" y="3564795"/>
                  <a:pt x="3865916" y="3298026"/>
                  <a:pt x="4297223" y="2866720"/>
                </a:cubicBezTo>
                <a:lnTo>
                  <a:pt x="4329965" y="2830694"/>
                </a:lnTo>
                <a:lnTo>
                  <a:pt x="4329965" y="3145443"/>
                </a:lnTo>
                <a:lnTo>
                  <a:pt x="4273345" y="3196903"/>
                </a:lnTo>
                <a:cubicBezTo>
                  <a:pt x="3821851" y="3569508"/>
                  <a:pt x="3243025" y="3793338"/>
                  <a:pt x="2611921" y="3793338"/>
                </a:cubicBezTo>
                <a:cubicBezTo>
                  <a:pt x="1169396" y="3793338"/>
                  <a:pt x="0" y="2623942"/>
                  <a:pt x="0" y="1181418"/>
                </a:cubicBezTo>
                <a:cubicBezTo>
                  <a:pt x="0" y="820786"/>
                  <a:pt x="73088" y="477226"/>
                  <a:pt x="205258" y="164740"/>
                </a:cubicBezTo>
                <a:close/>
              </a:path>
            </a:pathLst>
          </a:custGeom>
          <a:blipFill dpi="0" rotWithShape="1">
            <a:blip r:embed="rId5" cstate="email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F0B115A-3613-C74E-A473-DB79CA557CE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79762" y="2646306"/>
            <a:ext cx="3197072" cy="3197072"/>
          </a:xfrm>
          <a:custGeom>
            <a:avLst/>
            <a:gdLst/>
            <a:ahLst/>
            <a:cxnLst/>
            <a:rect l="l" t="t" r="r" b="b"/>
            <a:pathLst>
              <a:path w="3197072" h="3197072">
                <a:moveTo>
                  <a:pt x="1598536" y="179835"/>
                </a:moveTo>
                <a:cubicBezTo>
                  <a:pt x="2382063" y="179835"/>
                  <a:pt x="3017237" y="815009"/>
                  <a:pt x="3017237" y="1598536"/>
                </a:cubicBezTo>
                <a:cubicBezTo>
                  <a:pt x="3017237" y="2382063"/>
                  <a:pt x="2382063" y="3017237"/>
                  <a:pt x="1598536" y="3017237"/>
                </a:cubicBezTo>
                <a:cubicBezTo>
                  <a:pt x="815009" y="3017237"/>
                  <a:pt x="179836" y="2382063"/>
                  <a:pt x="179836" y="1598536"/>
                </a:cubicBezTo>
                <a:cubicBezTo>
                  <a:pt x="179836" y="815009"/>
                  <a:pt x="815009" y="179835"/>
                  <a:pt x="1598536" y="179835"/>
                </a:cubicBezTo>
                <a:close/>
                <a:moveTo>
                  <a:pt x="1598536" y="139872"/>
                </a:moveTo>
                <a:cubicBezTo>
                  <a:pt x="792938" y="139872"/>
                  <a:pt x="139872" y="792939"/>
                  <a:pt x="139872" y="1598536"/>
                </a:cubicBezTo>
                <a:cubicBezTo>
                  <a:pt x="139872" y="2404134"/>
                  <a:pt x="792938" y="3057200"/>
                  <a:pt x="1598536" y="3057200"/>
                </a:cubicBezTo>
                <a:cubicBezTo>
                  <a:pt x="2404134" y="3057200"/>
                  <a:pt x="3057200" y="2404134"/>
                  <a:pt x="3057200" y="1598536"/>
                </a:cubicBezTo>
                <a:cubicBezTo>
                  <a:pt x="3057200" y="792939"/>
                  <a:pt x="2404134" y="139872"/>
                  <a:pt x="1598536" y="139872"/>
                </a:cubicBezTo>
                <a:close/>
                <a:moveTo>
                  <a:pt x="1598536" y="0"/>
                </a:moveTo>
                <a:cubicBezTo>
                  <a:pt x="2481383" y="0"/>
                  <a:pt x="3197072" y="715689"/>
                  <a:pt x="3197072" y="1598536"/>
                </a:cubicBezTo>
                <a:cubicBezTo>
                  <a:pt x="3197072" y="2481383"/>
                  <a:pt x="2481383" y="3197072"/>
                  <a:pt x="1598536" y="3197072"/>
                </a:cubicBezTo>
                <a:cubicBezTo>
                  <a:pt x="715689" y="3197072"/>
                  <a:pt x="0" y="2481383"/>
                  <a:pt x="0" y="1598536"/>
                </a:cubicBezTo>
                <a:cubicBezTo>
                  <a:pt x="0" y="715689"/>
                  <a:pt x="715689" y="0"/>
                  <a:pt x="1598536" y="0"/>
                </a:cubicBezTo>
                <a:close/>
              </a:path>
            </a:pathLst>
          </a:custGeom>
          <a:noFill/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75806C2-AB07-4F56-936F-6EA1070F7F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9762" y="2646306"/>
            <a:ext cx="3197072" cy="3197072"/>
          </a:xfrm>
          <a:custGeom>
            <a:avLst/>
            <a:gdLst>
              <a:gd name="connsiteX0" fmla="*/ 3657600 w 7315200"/>
              <a:gd name="connsiteY0" fmla="*/ 411480 h 7315200"/>
              <a:gd name="connsiteX1" fmla="*/ 6903720 w 7315200"/>
              <a:gd name="connsiteY1" fmla="*/ 3657600 h 7315200"/>
              <a:gd name="connsiteX2" fmla="*/ 3657600 w 7315200"/>
              <a:gd name="connsiteY2" fmla="*/ 6903720 h 7315200"/>
              <a:gd name="connsiteX3" fmla="*/ 411480 w 7315200"/>
              <a:gd name="connsiteY3" fmla="*/ 3657600 h 7315200"/>
              <a:gd name="connsiteX4" fmla="*/ 3657600 w 7315200"/>
              <a:gd name="connsiteY4" fmla="*/ 411480 h 7315200"/>
              <a:gd name="connsiteX5" fmla="*/ 3657600 w 7315200"/>
              <a:gd name="connsiteY5" fmla="*/ 320040 h 7315200"/>
              <a:gd name="connsiteX6" fmla="*/ 320040 w 7315200"/>
              <a:gd name="connsiteY6" fmla="*/ 3657600 h 7315200"/>
              <a:gd name="connsiteX7" fmla="*/ 3657600 w 7315200"/>
              <a:gd name="connsiteY7" fmla="*/ 6995160 h 7315200"/>
              <a:gd name="connsiteX8" fmla="*/ 6995160 w 7315200"/>
              <a:gd name="connsiteY8" fmla="*/ 3657600 h 7315200"/>
              <a:gd name="connsiteX9" fmla="*/ 3657600 w 7315200"/>
              <a:gd name="connsiteY9" fmla="*/ 320040 h 7315200"/>
              <a:gd name="connsiteX10" fmla="*/ 3657600 w 7315200"/>
              <a:gd name="connsiteY10" fmla="*/ 0 h 7315200"/>
              <a:gd name="connsiteX11" fmla="*/ 7315200 w 7315200"/>
              <a:gd name="connsiteY11" fmla="*/ 3657600 h 7315200"/>
              <a:gd name="connsiteX12" fmla="*/ 3657600 w 7315200"/>
              <a:gd name="connsiteY12" fmla="*/ 7315200 h 7315200"/>
              <a:gd name="connsiteX13" fmla="*/ 0 w 7315200"/>
              <a:gd name="connsiteY13" fmla="*/ 3657600 h 7315200"/>
              <a:gd name="connsiteX14" fmla="*/ 3657600 w 7315200"/>
              <a:gd name="connsiteY14" fmla="*/ 0 h 73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315200" h="7315200">
                <a:moveTo>
                  <a:pt x="3657600" y="411480"/>
                </a:moveTo>
                <a:cubicBezTo>
                  <a:pt x="5450383" y="411480"/>
                  <a:pt x="6903720" y="1864817"/>
                  <a:pt x="6903720" y="3657600"/>
                </a:cubicBezTo>
                <a:cubicBezTo>
                  <a:pt x="6903720" y="5450383"/>
                  <a:pt x="5450383" y="6903720"/>
                  <a:pt x="3657600" y="6903720"/>
                </a:cubicBezTo>
                <a:cubicBezTo>
                  <a:pt x="1864817" y="6903720"/>
                  <a:pt x="411480" y="5450383"/>
                  <a:pt x="411480" y="3657600"/>
                </a:cubicBezTo>
                <a:cubicBezTo>
                  <a:pt x="411480" y="1864817"/>
                  <a:pt x="1864817" y="411480"/>
                  <a:pt x="3657600" y="411480"/>
                </a:cubicBezTo>
                <a:close/>
                <a:moveTo>
                  <a:pt x="3657600" y="320040"/>
                </a:moveTo>
                <a:cubicBezTo>
                  <a:pt x="1814317" y="320040"/>
                  <a:pt x="320040" y="1814317"/>
                  <a:pt x="320040" y="3657600"/>
                </a:cubicBezTo>
                <a:cubicBezTo>
                  <a:pt x="320040" y="5500883"/>
                  <a:pt x="1814317" y="6995160"/>
                  <a:pt x="3657600" y="6995160"/>
                </a:cubicBezTo>
                <a:cubicBezTo>
                  <a:pt x="5500883" y="6995160"/>
                  <a:pt x="6995160" y="5500883"/>
                  <a:pt x="6995160" y="3657600"/>
                </a:cubicBezTo>
                <a:cubicBezTo>
                  <a:pt x="6995160" y="1814317"/>
                  <a:pt x="5500883" y="320040"/>
                  <a:pt x="3657600" y="320040"/>
                </a:cubicBezTo>
                <a:close/>
                <a:moveTo>
                  <a:pt x="3657600" y="0"/>
                </a:moveTo>
                <a:cubicBezTo>
                  <a:pt x="5677637" y="0"/>
                  <a:pt x="7315200" y="1637563"/>
                  <a:pt x="7315200" y="3657600"/>
                </a:cubicBezTo>
                <a:cubicBezTo>
                  <a:pt x="7315200" y="5677637"/>
                  <a:pt x="5677637" y="7315200"/>
                  <a:pt x="3657600" y="7315200"/>
                </a:cubicBezTo>
                <a:cubicBezTo>
                  <a:pt x="1637563" y="7315200"/>
                  <a:pt x="0" y="5677637"/>
                  <a:pt x="0" y="3657600"/>
                </a:cubicBezTo>
                <a:cubicBezTo>
                  <a:pt x="0" y="1637563"/>
                  <a:pt x="1637563" y="0"/>
                  <a:pt x="3657600" y="0"/>
                </a:cubicBezTo>
                <a:close/>
              </a:path>
            </a:pathLst>
          </a:custGeom>
          <a:blipFill dpi="0" rotWithShape="1">
            <a:blip r:embed="rId5" cstate="email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69923DF-00DF-45A6-86A0-5AD7FE498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142428" y="6229681"/>
            <a:ext cx="457200" cy="457200"/>
            <a:chOff x="11361456" y="6195813"/>
            <a:chExt cx="548640" cy="54864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2CF2C9B-5727-4B1C-9BEF-9E7BB40FB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8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E8D297F-5AA5-452D-BA3A-F410FA845E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nl-NL"/>
            </a:p>
          </p:txBody>
        </p:sp>
      </p:grpSp>
      <p:pic>
        <p:nvPicPr>
          <p:cNvPr id="5" name="Afbeelding 4">
            <a:extLst>
              <a:ext uri="{FF2B5EF4-FFF2-40B4-BE49-F238E27FC236}">
                <a16:creationId xmlns:a16="http://schemas.microsoft.com/office/drawing/2014/main" id="{4D00BEAC-7B86-DA6D-2EF1-E2A90CC60C5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8775850" y="3931477"/>
            <a:ext cx="3416150" cy="2926525"/>
          </a:xfrm>
          <a:custGeom>
            <a:avLst/>
            <a:gdLst/>
            <a:ahLst/>
            <a:cxnLst/>
            <a:rect l="l" t="t" r="r" b="b"/>
            <a:pathLst>
              <a:path w="3416150" h="2926525">
                <a:moveTo>
                  <a:pt x="2001856" y="225209"/>
                </a:moveTo>
                <a:cubicBezTo>
                  <a:pt x="2553790" y="225209"/>
                  <a:pt x="3046941" y="476889"/>
                  <a:pt x="3372804" y="871744"/>
                </a:cubicBezTo>
                <a:lnTo>
                  <a:pt x="3416150" y="929710"/>
                </a:lnTo>
                <a:lnTo>
                  <a:pt x="3416150" y="2926525"/>
                </a:lnTo>
                <a:lnTo>
                  <a:pt x="486913" y="2926525"/>
                </a:lnTo>
                <a:lnTo>
                  <a:pt x="439641" y="2848713"/>
                </a:lnTo>
                <a:cubicBezTo>
                  <a:pt x="302888" y="2596974"/>
                  <a:pt x="225209" y="2308487"/>
                  <a:pt x="225209" y="2001857"/>
                </a:cubicBezTo>
                <a:cubicBezTo>
                  <a:pt x="225209" y="1020641"/>
                  <a:pt x="1020641" y="225209"/>
                  <a:pt x="2001856" y="225209"/>
                </a:cubicBezTo>
                <a:close/>
                <a:moveTo>
                  <a:pt x="2001856" y="0"/>
                </a:moveTo>
                <a:cubicBezTo>
                  <a:pt x="2485554" y="0"/>
                  <a:pt x="2929185" y="171550"/>
                  <a:pt x="3275223" y="457127"/>
                </a:cubicBezTo>
                <a:lnTo>
                  <a:pt x="3416150" y="585210"/>
                </a:lnTo>
                <a:lnTo>
                  <a:pt x="3416150" y="846232"/>
                </a:lnTo>
                <a:lnTo>
                  <a:pt x="3411422" y="839910"/>
                </a:lnTo>
                <a:cubicBezTo>
                  <a:pt x="3076380" y="433932"/>
                  <a:pt x="2569338" y="175163"/>
                  <a:pt x="2001856" y="175163"/>
                </a:cubicBezTo>
                <a:cubicBezTo>
                  <a:pt x="993002" y="175163"/>
                  <a:pt x="175162" y="993002"/>
                  <a:pt x="175162" y="2001857"/>
                </a:cubicBezTo>
                <a:cubicBezTo>
                  <a:pt x="175162" y="2317124"/>
                  <a:pt x="255029" y="2613738"/>
                  <a:pt x="395634" y="2872568"/>
                </a:cubicBezTo>
                <a:lnTo>
                  <a:pt x="428414" y="2926525"/>
                </a:lnTo>
                <a:lnTo>
                  <a:pt x="227385" y="2926525"/>
                </a:lnTo>
                <a:lnTo>
                  <a:pt x="157316" y="2781070"/>
                </a:lnTo>
                <a:cubicBezTo>
                  <a:pt x="56016" y="2541571"/>
                  <a:pt x="0" y="2278256"/>
                  <a:pt x="0" y="2001857"/>
                </a:cubicBezTo>
                <a:cubicBezTo>
                  <a:pt x="0" y="896262"/>
                  <a:pt x="896262" y="0"/>
                  <a:pt x="2001856" y="0"/>
                </a:cubicBezTo>
                <a:close/>
              </a:path>
            </a:pathLst>
          </a:cu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55F217F-C24D-4846-B638-491EF6D27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5850" y="3931475"/>
            <a:ext cx="3416150" cy="2926525"/>
          </a:xfrm>
          <a:custGeom>
            <a:avLst/>
            <a:gdLst>
              <a:gd name="connsiteX0" fmla="*/ 2001856 w 3416150"/>
              <a:gd name="connsiteY0" fmla="*/ 225209 h 2926525"/>
              <a:gd name="connsiteX1" fmla="*/ 3372804 w 3416150"/>
              <a:gd name="connsiteY1" fmla="*/ 871744 h 2926525"/>
              <a:gd name="connsiteX2" fmla="*/ 3416150 w 3416150"/>
              <a:gd name="connsiteY2" fmla="*/ 929710 h 2926525"/>
              <a:gd name="connsiteX3" fmla="*/ 3416150 w 3416150"/>
              <a:gd name="connsiteY3" fmla="*/ 2926525 h 2926525"/>
              <a:gd name="connsiteX4" fmla="*/ 486913 w 3416150"/>
              <a:gd name="connsiteY4" fmla="*/ 2926525 h 2926525"/>
              <a:gd name="connsiteX5" fmla="*/ 439641 w 3416150"/>
              <a:gd name="connsiteY5" fmla="*/ 2848713 h 2926525"/>
              <a:gd name="connsiteX6" fmla="*/ 225209 w 3416150"/>
              <a:gd name="connsiteY6" fmla="*/ 2001857 h 2926525"/>
              <a:gd name="connsiteX7" fmla="*/ 2001856 w 3416150"/>
              <a:gd name="connsiteY7" fmla="*/ 225209 h 2926525"/>
              <a:gd name="connsiteX8" fmla="*/ 2001856 w 3416150"/>
              <a:gd name="connsiteY8" fmla="*/ 0 h 2926525"/>
              <a:gd name="connsiteX9" fmla="*/ 3275223 w 3416150"/>
              <a:gd name="connsiteY9" fmla="*/ 457127 h 2926525"/>
              <a:gd name="connsiteX10" fmla="*/ 3416150 w 3416150"/>
              <a:gd name="connsiteY10" fmla="*/ 585210 h 2926525"/>
              <a:gd name="connsiteX11" fmla="*/ 3416150 w 3416150"/>
              <a:gd name="connsiteY11" fmla="*/ 846232 h 2926525"/>
              <a:gd name="connsiteX12" fmla="*/ 3411422 w 3416150"/>
              <a:gd name="connsiteY12" fmla="*/ 839910 h 2926525"/>
              <a:gd name="connsiteX13" fmla="*/ 2001856 w 3416150"/>
              <a:gd name="connsiteY13" fmla="*/ 175163 h 2926525"/>
              <a:gd name="connsiteX14" fmla="*/ 175162 w 3416150"/>
              <a:gd name="connsiteY14" fmla="*/ 2001857 h 2926525"/>
              <a:gd name="connsiteX15" fmla="*/ 395634 w 3416150"/>
              <a:gd name="connsiteY15" fmla="*/ 2872568 h 2926525"/>
              <a:gd name="connsiteX16" fmla="*/ 428414 w 3416150"/>
              <a:gd name="connsiteY16" fmla="*/ 2926525 h 2926525"/>
              <a:gd name="connsiteX17" fmla="*/ 227385 w 3416150"/>
              <a:gd name="connsiteY17" fmla="*/ 2926525 h 2926525"/>
              <a:gd name="connsiteX18" fmla="*/ 157316 w 3416150"/>
              <a:gd name="connsiteY18" fmla="*/ 2781070 h 2926525"/>
              <a:gd name="connsiteX19" fmla="*/ 0 w 3416150"/>
              <a:gd name="connsiteY19" fmla="*/ 2001857 h 2926525"/>
              <a:gd name="connsiteX20" fmla="*/ 2001856 w 3416150"/>
              <a:gd name="connsiteY20" fmla="*/ 0 h 292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416150" h="2926525">
                <a:moveTo>
                  <a:pt x="2001856" y="225209"/>
                </a:moveTo>
                <a:cubicBezTo>
                  <a:pt x="2553790" y="225209"/>
                  <a:pt x="3046941" y="476889"/>
                  <a:pt x="3372804" y="871744"/>
                </a:cubicBezTo>
                <a:lnTo>
                  <a:pt x="3416150" y="929710"/>
                </a:lnTo>
                <a:lnTo>
                  <a:pt x="3416150" y="2926525"/>
                </a:lnTo>
                <a:lnTo>
                  <a:pt x="486913" y="2926525"/>
                </a:lnTo>
                <a:lnTo>
                  <a:pt x="439641" y="2848713"/>
                </a:lnTo>
                <a:cubicBezTo>
                  <a:pt x="302888" y="2596974"/>
                  <a:pt x="225209" y="2308487"/>
                  <a:pt x="225209" y="2001857"/>
                </a:cubicBezTo>
                <a:cubicBezTo>
                  <a:pt x="225209" y="1020641"/>
                  <a:pt x="1020641" y="225209"/>
                  <a:pt x="2001856" y="225209"/>
                </a:cubicBezTo>
                <a:close/>
                <a:moveTo>
                  <a:pt x="2001856" y="0"/>
                </a:moveTo>
                <a:cubicBezTo>
                  <a:pt x="2485554" y="0"/>
                  <a:pt x="2929185" y="171550"/>
                  <a:pt x="3275223" y="457127"/>
                </a:cubicBezTo>
                <a:lnTo>
                  <a:pt x="3416150" y="585210"/>
                </a:lnTo>
                <a:lnTo>
                  <a:pt x="3416150" y="846232"/>
                </a:lnTo>
                <a:lnTo>
                  <a:pt x="3411422" y="839910"/>
                </a:lnTo>
                <a:cubicBezTo>
                  <a:pt x="3076380" y="433932"/>
                  <a:pt x="2569338" y="175163"/>
                  <a:pt x="2001856" y="175163"/>
                </a:cubicBezTo>
                <a:cubicBezTo>
                  <a:pt x="993002" y="175163"/>
                  <a:pt x="175162" y="993002"/>
                  <a:pt x="175162" y="2001857"/>
                </a:cubicBezTo>
                <a:cubicBezTo>
                  <a:pt x="175162" y="2317124"/>
                  <a:pt x="255029" y="2613738"/>
                  <a:pt x="395634" y="2872568"/>
                </a:cubicBezTo>
                <a:lnTo>
                  <a:pt x="428414" y="2926525"/>
                </a:lnTo>
                <a:lnTo>
                  <a:pt x="227385" y="2926525"/>
                </a:lnTo>
                <a:lnTo>
                  <a:pt x="157316" y="2781070"/>
                </a:lnTo>
                <a:cubicBezTo>
                  <a:pt x="56016" y="2541571"/>
                  <a:pt x="0" y="2278256"/>
                  <a:pt x="0" y="2001857"/>
                </a:cubicBezTo>
                <a:cubicBezTo>
                  <a:pt x="0" y="896262"/>
                  <a:pt x="896262" y="0"/>
                  <a:pt x="2001856" y="0"/>
                </a:cubicBezTo>
                <a:close/>
              </a:path>
            </a:pathLst>
          </a:custGeom>
          <a:blipFill dpi="0" rotWithShape="1">
            <a:blip r:embed="rId5" cstate="email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8" name="Google Shape;103;p11">
            <a:extLst>
              <a:ext uri="{FF2B5EF4-FFF2-40B4-BE49-F238E27FC236}">
                <a16:creationId xmlns:a16="http://schemas.microsoft.com/office/drawing/2014/main" id="{CA9B26AB-3761-2C75-F441-407DA60E0AA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96394" y="2930132"/>
            <a:ext cx="5061509" cy="316891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2800"/>
              <a:buFontTx/>
              <a:buChar char="-"/>
            </a:pPr>
            <a:r>
              <a:rPr lang="nl-NL" sz="2400" dirty="0">
                <a:solidFill>
                  <a:schemeClr val="bg1"/>
                </a:solidFill>
                <a:latin typeface="Varela Round" panose="00000500000000000000" pitchFamily="2" charset="-79"/>
                <a:ea typeface="Helvetica Neue"/>
                <a:cs typeface="Varela Round" panose="00000500000000000000" pitchFamily="2" charset="-79"/>
                <a:sym typeface="Helvetica Neue"/>
              </a:rPr>
              <a:t>Verzoek om toegelaten te worden tot de universiteit.</a:t>
            </a:r>
          </a:p>
          <a:p>
            <a:pPr>
              <a:spcBef>
                <a:spcPts val="0"/>
              </a:spcBef>
              <a:buClr>
                <a:schemeClr val="dk1"/>
              </a:buClr>
              <a:buSzPts val="2800"/>
              <a:buFontTx/>
              <a:buChar char="-"/>
            </a:pPr>
            <a:endParaRPr lang="nl-NL" sz="2400" dirty="0">
              <a:solidFill>
                <a:schemeClr val="bg1"/>
              </a:solidFill>
              <a:latin typeface="Varela Round" panose="00000500000000000000" pitchFamily="2" charset="-79"/>
              <a:ea typeface="Helvetica Neue"/>
              <a:cs typeface="Varela Round" panose="00000500000000000000" pitchFamily="2" charset="-79"/>
              <a:sym typeface="Helvetica Neue"/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ts val="2800"/>
              <a:buFontTx/>
              <a:buChar char="-"/>
            </a:pPr>
            <a:r>
              <a:rPr lang="nl-NL" sz="2400" dirty="0">
                <a:solidFill>
                  <a:schemeClr val="bg1"/>
                </a:solidFill>
                <a:latin typeface="Varela Round" panose="00000500000000000000" pitchFamily="2" charset="-79"/>
                <a:ea typeface="Helvetica Neue"/>
                <a:cs typeface="Varela Round" panose="00000500000000000000" pitchFamily="2" charset="-79"/>
                <a:sym typeface="Helvetica Neue"/>
              </a:rPr>
              <a:t>Antwoord van de Minister van Binnenlandse Zaken.</a:t>
            </a:r>
          </a:p>
          <a:p>
            <a:pPr>
              <a:spcBef>
                <a:spcPts val="0"/>
              </a:spcBef>
              <a:buClr>
                <a:schemeClr val="dk1"/>
              </a:buClr>
              <a:buSzPts val="2800"/>
              <a:buFontTx/>
              <a:buChar char="-"/>
            </a:pPr>
            <a:endParaRPr lang="nl-NL" sz="2400" dirty="0">
              <a:solidFill>
                <a:schemeClr val="bg1"/>
              </a:solidFill>
              <a:latin typeface="Varela Round" panose="00000500000000000000" pitchFamily="2" charset="-79"/>
              <a:ea typeface="Helvetica Neue"/>
              <a:cs typeface="Varela Round" panose="00000500000000000000" pitchFamily="2" charset="-79"/>
              <a:sym typeface="Helvetica Neue"/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ts val="2800"/>
              <a:buFontTx/>
              <a:buChar char="-"/>
            </a:pPr>
            <a:r>
              <a:rPr lang="nl-NL" sz="2400" dirty="0">
                <a:solidFill>
                  <a:schemeClr val="bg1"/>
                </a:solidFill>
                <a:latin typeface="Varela Round" panose="00000500000000000000" pitchFamily="2" charset="-79"/>
                <a:ea typeface="Helvetica Neue"/>
                <a:cs typeface="Varela Round" panose="00000500000000000000" pitchFamily="2" charset="-79"/>
                <a:sym typeface="Helvetica Neue"/>
              </a:rPr>
              <a:t>Verhoor door een Parlementaire Enquêtecommissie.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A7FC371-38B9-1500-E425-8384B4BC9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542" y="768191"/>
            <a:ext cx="7485603" cy="1917518"/>
          </a:xfrm>
        </p:spPr>
        <p:txBody>
          <a:bodyPr>
            <a:noAutofit/>
          </a:bodyPr>
          <a:lstStyle/>
          <a:p>
            <a:r>
              <a:rPr lang="nl-NL" sz="2400" b="1" dirty="0">
                <a:latin typeface="Helvetica Neue" panose="020B0604020202020204" charset="0"/>
              </a:rPr>
              <a:t>Aletta Jacobs in het Nationaal Archief: </a:t>
            </a:r>
            <a:br>
              <a:rPr lang="nl-NL" sz="2400" b="1" dirty="0">
                <a:latin typeface="Helvetica Neue" panose="020B0604020202020204" charset="0"/>
              </a:rPr>
            </a:br>
            <a:r>
              <a:rPr lang="nl-NL" sz="4000" b="1" dirty="0">
                <a:latin typeface="Helvetica Neue" panose="020B0604020202020204" charset="0"/>
              </a:rPr>
              <a:t>Twee brieven, één enquête</a:t>
            </a:r>
            <a:endParaRPr lang="nl-NL" sz="2400" b="1" dirty="0">
              <a:latin typeface="Helvetica Neue" panose="020B0604020202020204" charset="0"/>
            </a:endParaRPr>
          </a:p>
        </p:txBody>
      </p:sp>
      <p:pic>
        <p:nvPicPr>
          <p:cNvPr id="12" name="Afbeelding 11" descr="Afbeelding met Lettertype, Graphics, logo, tekst&#10;&#10;Automatisch gegenereerde beschrijving">
            <a:extLst>
              <a:ext uri="{FF2B5EF4-FFF2-40B4-BE49-F238E27FC236}">
                <a16:creationId xmlns:a16="http://schemas.microsoft.com/office/drawing/2014/main" id="{4F051B97-C389-D6FF-3078-BE2175CD34E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74" y="66484"/>
            <a:ext cx="1189212" cy="69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927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C06EAFD-0C69-4B3B-BEA7-E7E11DDF9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Google Shape;139;p13">
            <a:extLst>
              <a:ext uri="{FF2B5EF4-FFF2-40B4-BE49-F238E27FC236}">
                <a16:creationId xmlns:a16="http://schemas.microsoft.com/office/drawing/2014/main" id="{6A57C0D2-C216-90BB-3765-B8DE59DE9DCB}"/>
              </a:ext>
            </a:extLst>
          </p:cNvPr>
          <p:cNvSpPr/>
          <p:nvPr/>
        </p:nvSpPr>
        <p:spPr>
          <a:xfrm>
            <a:off x="-296" y="0"/>
            <a:ext cx="12188952" cy="6858000"/>
          </a:xfrm>
          <a:prstGeom prst="rect">
            <a:avLst/>
          </a:prstGeom>
          <a:blipFill>
            <a:blip r:embed="rId3" cstate="email">
              <a:alphaModFix amt="2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4066C89-42FB-4624-9AFE-3A31B3649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4648169" cy="6858000"/>
          </a:xfrm>
          <a:prstGeom prst="rect">
            <a:avLst/>
          </a:prstGeom>
          <a:blipFill dpi="0" rotWithShape="1">
            <a:blip r:embed="rId4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52E33D-9D12-FC58-BC2D-17F322604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6"/>
            <a:ext cx="3686312" cy="5528734"/>
          </a:xfrm>
        </p:spPr>
        <p:txBody>
          <a:bodyPr>
            <a:normAutofit/>
          </a:bodyPr>
          <a:lstStyle/>
          <a:p>
            <a:pPr algn="r"/>
            <a:r>
              <a:rPr lang="nl-NL" sz="4800">
                <a:solidFill>
                  <a:srgbClr val="FFFFFF"/>
                </a:solidFill>
              </a:rPr>
              <a:t>kun je met de drie bronnen de Canon toetsen?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AFC0094-2773-35D8-7B6A-A13DB3206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2940" y="878604"/>
            <a:ext cx="7207412" cy="5971889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nl-NL" sz="2400" dirty="0"/>
              <a:t>Het Nationaal Archief wil graag met De Canon van Nederland meedenken over de betekenis van Aletta Jacobs in de Nederlandse geschiedenis. </a:t>
            </a:r>
          </a:p>
          <a:p>
            <a:pPr marL="0" indent="0">
              <a:buNone/>
            </a:pPr>
            <a:r>
              <a:rPr lang="nl-NL" sz="2400" dirty="0"/>
              <a:t>Daarom stelt het Nationaal Archief drie vragen:</a:t>
            </a:r>
          </a:p>
          <a:p>
            <a:pPr marL="457200" lvl="0" indent="-457200">
              <a:buFont typeface="+mj-lt"/>
              <a:buAutoNum type="arabicPeriod"/>
            </a:pPr>
            <a:r>
              <a:rPr lang="nl-NL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Speelde Aletta Jacobs een doorslaggevende rol bij de toelating van vrouwen tot het hoger onderwijs in Nederland? </a:t>
            </a:r>
          </a:p>
          <a:p>
            <a:pPr marL="457200" lvl="0" indent="-457200">
              <a:buFont typeface="+mj-lt"/>
              <a:buAutoNum type="arabicPeriod"/>
            </a:pPr>
            <a:r>
              <a:rPr lang="nl-NL" sz="2400" kern="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Waren de eerste vrouwelijke artsen in de 19</a:t>
            </a:r>
            <a:r>
              <a:rPr lang="nl-NL" sz="2400" kern="0" baseline="30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de</a:t>
            </a:r>
            <a:r>
              <a:rPr lang="nl-NL" sz="2400" kern="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eeuw uitzonderlijk getalenteerde doorzetters die de weg bereidden voor andere vrouwen, of kregen ze meer mogelijkheden omdat de maatschappij waarin ze leefden veranderde?</a:t>
            </a:r>
            <a:endParaRPr lang="nl-NL" sz="24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nl-NL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Zorgde Aletta Jacobs voor betere werkomstandigheden voor winkelmeisjes?</a:t>
            </a:r>
          </a:p>
          <a:p>
            <a:pPr marL="0" indent="0">
              <a:buNone/>
            </a:pPr>
            <a:endParaRPr lang="nl-NL" sz="2400" dirty="0"/>
          </a:p>
          <a:p>
            <a:pPr>
              <a:buFontTx/>
              <a:buChar char="-"/>
            </a:pPr>
            <a:endParaRPr lang="nl-NL" sz="240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A218FBC-B2D6-48CA-9289-C4110162E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6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DED9084-49DA-4911-ACB7-5F9E4DEFA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Afbeelding 5" descr="Afbeelding met Lettertype, Graphics, logo, tekst&#10;&#10;Automatisch gegenereerde beschrijving">
            <a:extLst>
              <a:ext uri="{FF2B5EF4-FFF2-40B4-BE49-F238E27FC236}">
                <a16:creationId xmlns:a16="http://schemas.microsoft.com/office/drawing/2014/main" id="{01042956-5A4D-71BE-88A7-77206F957D0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74" y="66484"/>
            <a:ext cx="1189212" cy="69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979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550AE69-AC86-4188-83E5-A856C4F1D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3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4CA156-2C9D-4F0C-B229-88D8B5E1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3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7361ED3-EBE5-4EFC-8DA3-D0CE4BF2F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3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5105087-7F16-4C94-837C-C45445116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F2F3467-E50F-4A91-B27D-E324936A66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5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678BE03-AC84-4940-A7FD-5B143FE2D6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/>
            <a:lstStyle/>
            <a:p>
              <a:endParaRPr lang="nl-NL"/>
            </a:p>
          </p:txBody>
        </p:sp>
      </p:grp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Google Shape;139;p13">
            <a:extLst>
              <a:ext uri="{FF2B5EF4-FFF2-40B4-BE49-F238E27FC236}">
                <a16:creationId xmlns:a16="http://schemas.microsoft.com/office/drawing/2014/main" id="{589F8987-84D9-7C88-04CB-B6DC1E8E091E}"/>
              </a:ext>
            </a:extLst>
          </p:cNvPr>
          <p:cNvSpPr/>
          <p:nvPr/>
        </p:nvSpPr>
        <p:spPr>
          <a:xfrm>
            <a:off x="-296" y="0"/>
            <a:ext cx="12188952" cy="6858000"/>
          </a:xfrm>
          <a:prstGeom prst="rect">
            <a:avLst/>
          </a:prstGeom>
          <a:blipFill>
            <a:blip r:embed="rId7" cstate="email">
              <a:alphaModFix amt="2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F1A5841-A9B7-8494-590E-86380A519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100" y="1360493"/>
            <a:ext cx="4972511" cy="310673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7200" dirty="0" err="1">
                <a:blipFill dpi="0" rotWithShape="1">
                  <a:blip r:embed="rId8"/>
                  <a:srcRect/>
                  <a:tile tx="6350" ty="-127000" sx="65000" sy="64000" flip="none" algn="tl"/>
                </a:blipFill>
              </a:rPr>
              <a:t>Welke</a:t>
            </a:r>
            <a:r>
              <a:rPr lang="en-US" sz="7200" dirty="0">
                <a:blipFill dpi="0" rotWithShape="1">
                  <a:blip r:embed="rId8"/>
                  <a:srcRect/>
                  <a:tile tx="6350" ty="-127000" sx="65000" sy="64000" flip="none" algn="tl"/>
                </a:blipFill>
              </a:rPr>
              <a:t> </a:t>
            </a:r>
            <a:r>
              <a:rPr lang="en-US" sz="7200" dirty="0" err="1">
                <a:blipFill dpi="0" rotWithShape="1">
                  <a:blip r:embed="rId8"/>
                  <a:srcRect/>
                  <a:tile tx="6350" ty="-127000" sx="65000" sy="64000" flip="none" algn="tl"/>
                </a:blipFill>
              </a:rPr>
              <a:t>vraag</a:t>
            </a:r>
            <a:r>
              <a:rPr lang="en-US" sz="7200" dirty="0">
                <a:blipFill dpi="0" rotWithShape="1">
                  <a:blip r:embed="rId8"/>
                  <a:srcRect/>
                  <a:tile tx="6350" ty="-127000" sx="65000" sy="64000" flip="none" algn="tl"/>
                </a:blipFill>
              </a:rPr>
              <a:t> </a:t>
            </a:r>
            <a:r>
              <a:rPr lang="en-US" sz="7200" dirty="0" err="1">
                <a:blipFill dpi="0" rotWithShape="1">
                  <a:blip r:embed="rId8"/>
                  <a:srcRect/>
                  <a:tile tx="6350" ty="-127000" sx="65000" sy="64000" flip="none" algn="tl"/>
                </a:blipFill>
              </a:rPr>
              <a:t>wil</a:t>
            </a:r>
            <a:r>
              <a:rPr lang="en-US" sz="7200" dirty="0">
                <a:blipFill dpi="0" rotWithShape="1">
                  <a:blip r:embed="rId8"/>
                  <a:srcRect/>
                  <a:tile tx="6350" ty="-127000" sx="65000" sy="64000" flip="none" algn="tl"/>
                </a:blipFill>
              </a:rPr>
              <a:t> </a:t>
            </a:r>
            <a:r>
              <a:rPr lang="en-US" sz="7200" dirty="0" err="1">
                <a:blipFill dpi="0" rotWithShape="1">
                  <a:blip r:embed="rId8"/>
                  <a:srcRect/>
                  <a:tile tx="6350" ty="-127000" sx="65000" sy="64000" flip="none" algn="tl"/>
                </a:blipFill>
              </a:rPr>
              <a:t>jij</a:t>
            </a:r>
            <a:r>
              <a:rPr lang="en-US" sz="7200" dirty="0">
                <a:blipFill dpi="0" rotWithShape="1">
                  <a:blip r:embed="rId8"/>
                  <a:srcRect/>
                  <a:tile tx="6350" ty="-127000" sx="65000" sy="64000" flip="none" algn="tl"/>
                </a:blipFill>
              </a:rPr>
              <a:t> </a:t>
            </a:r>
            <a:r>
              <a:rPr lang="en-US" sz="7200" dirty="0" err="1">
                <a:blipFill dpi="0" rotWithShape="1">
                  <a:blip r:embed="rId8"/>
                  <a:srcRect/>
                  <a:tile tx="6350" ty="-127000" sx="65000" sy="64000" flip="none" algn="tl"/>
                </a:blipFill>
              </a:rPr>
              <a:t>graag</a:t>
            </a:r>
            <a:r>
              <a:rPr lang="en-US" sz="7200" dirty="0">
                <a:blipFill dpi="0" rotWithShape="1">
                  <a:blip r:embed="rId8"/>
                  <a:srcRect/>
                  <a:tile tx="6350" ty="-127000" sx="65000" sy="64000" flip="none" algn="tl"/>
                </a:blipFill>
              </a:rPr>
              <a:t> </a:t>
            </a:r>
            <a:r>
              <a:rPr lang="en-US" sz="7200" dirty="0" err="1">
                <a:blipFill dpi="0" rotWithShape="1">
                  <a:blip r:embed="rId8"/>
                  <a:srcRect/>
                  <a:tile tx="6350" ty="-127000" sx="65000" sy="64000" flip="none" algn="tl"/>
                </a:blipFill>
              </a:rPr>
              <a:t>onderzoeken</a:t>
            </a:r>
            <a:r>
              <a:rPr lang="en-US" sz="7200" dirty="0">
                <a:blipFill dpi="0" rotWithShape="1">
                  <a:blip r:embed="rId8"/>
                  <a:srcRect/>
                  <a:tile tx="6350" ty="-127000" sx="65000" sy="64000" flip="none" algn="tl"/>
                </a:blipFill>
              </a:rPr>
              <a:t>?</a:t>
            </a:r>
          </a:p>
        </p:txBody>
      </p:sp>
      <p:pic>
        <p:nvPicPr>
          <p:cNvPr id="4" name="Tijdelijke aanduiding voor inhoud 4" descr="Afbeelding met kleding, Menselijk gezicht, Retrostijl, portret&#10;&#10;Automatisch gegenereerde beschrijving">
            <a:extLst>
              <a:ext uri="{FF2B5EF4-FFF2-40B4-BE49-F238E27FC236}">
                <a16:creationId xmlns:a16="http://schemas.microsoft.com/office/drawing/2014/main" id="{05367FC0-52DC-9D29-54B8-55CC2646FE9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0060CE1A-A2ED-43AC-857D-05822177F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2598"/>
            <a:ext cx="6095695" cy="6857997"/>
          </a:xfrm>
          <a:custGeom>
            <a:avLst/>
            <a:gdLst>
              <a:gd name="connsiteX0" fmla="*/ 3435036 w 6095695"/>
              <a:gd name="connsiteY0" fmla="*/ 0 h 6857997"/>
              <a:gd name="connsiteX1" fmla="*/ 4198562 w 6095695"/>
              <a:gd name="connsiteY1" fmla="*/ 0 h 6857997"/>
              <a:gd name="connsiteX2" fmla="*/ 4365987 w 6095695"/>
              <a:gd name="connsiteY2" fmla="*/ 128761 h 6857997"/>
              <a:gd name="connsiteX3" fmla="*/ 6095695 w 6095695"/>
              <a:gd name="connsiteY3" fmla="*/ 3718209 h 6857997"/>
              <a:gd name="connsiteX4" fmla="*/ 4860911 w 6095695"/>
              <a:gd name="connsiteY4" fmla="*/ 6845880 h 6857997"/>
              <a:gd name="connsiteX5" fmla="*/ 4849107 w 6095695"/>
              <a:gd name="connsiteY5" fmla="*/ 6857997 h 6857997"/>
              <a:gd name="connsiteX6" fmla="*/ 4253869 w 6095695"/>
              <a:gd name="connsiteY6" fmla="*/ 6857997 h 6857997"/>
              <a:gd name="connsiteX7" fmla="*/ 4409441 w 6095695"/>
              <a:gd name="connsiteY7" fmla="*/ 6719623 h 6857997"/>
              <a:gd name="connsiteX8" fmla="*/ 5679794 w 6095695"/>
              <a:gd name="connsiteY8" fmla="*/ 3718209 h 6857997"/>
              <a:gd name="connsiteX9" fmla="*/ 3591563 w 6095695"/>
              <a:gd name="connsiteY9" fmla="*/ 88079 h 6857997"/>
              <a:gd name="connsiteX10" fmla="*/ 0 w 6095695"/>
              <a:gd name="connsiteY10" fmla="*/ 0 h 6857997"/>
              <a:gd name="connsiteX11" fmla="*/ 3177466 w 6095695"/>
              <a:gd name="connsiteY11" fmla="*/ 0 h 6857997"/>
              <a:gd name="connsiteX12" fmla="*/ 3353291 w 6095695"/>
              <a:gd name="connsiteY12" fmla="*/ 88129 h 6857997"/>
              <a:gd name="connsiteX13" fmla="*/ 5560965 w 6095695"/>
              <a:gd name="connsiteY13" fmla="*/ 3718209 h 6857997"/>
              <a:gd name="connsiteX14" fmla="*/ 4325417 w 6095695"/>
              <a:gd name="connsiteY14" fmla="*/ 6637392 h 6857997"/>
              <a:gd name="connsiteX15" fmla="*/ 4077394 w 6095695"/>
              <a:gd name="connsiteY15" fmla="*/ 6857997 h 6857997"/>
              <a:gd name="connsiteX16" fmla="*/ 0 w 6095695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  <a:blipFill dpi="0" rotWithShape="1">
            <a:blip r:embed="rId10" cstate="email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pic>
        <p:nvPicPr>
          <p:cNvPr id="5" name="Afbeelding 4" descr="Afbeelding met Lettertype, Graphics, logo, tekst&#10;&#10;Automatisch gegenereerde beschrijving">
            <a:extLst>
              <a:ext uri="{FF2B5EF4-FFF2-40B4-BE49-F238E27FC236}">
                <a16:creationId xmlns:a16="http://schemas.microsoft.com/office/drawing/2014/main" id="{3B663AA2-5EF9-DF07-8188-4ABDE4BB148A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74" y="66484"/>
            <a:ext cx="1189212" cy="69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5205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uttype">
  <a:themeElements>
    <a:clrScheme name="Aangepast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007BC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Hout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out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TM03090434[[fn=Houttype]]</Template>
  <TotalTime>715</TotalTime>
  <Words>737</Words>
  <Application>Microsoft Office PowerPoint</Application>
  <PresentationFormat>Breedbeeld</PresentationFormat>
  <Paragraphs>78</Paragraphs>
  <Slides>7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10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8" baseType="lpstr">
      <vt:lpstr>Helvetica Neue</vt:lpstr>
      <vt:lpstr>Rockwell Extra Bold</vt:lpstr>
      <vt:lpstr>Calibri</vt:lpstr>
      <vt:lpstr>Rockwell Condensed</vt:lpstr>
      <vt:lpstr>montserrat</vt:lpstr>
      <vt:lpstr>Varela Round</vt:lpstr>
      <vt:lpstr>Wingdings</vt:lpstr>
      <vt:lpstr>Rockwell</vt:lpstr>
      <vt:lpstr>Arial</vt:lpstr>
      <vt:lpstr>Times New Roman</vt:lpstr>
      <vt:lpstr>Houttype</vt:lpstr>
      <vt:lpstr>Aletta Jacobs In de Canon van nederland</vt:lpstr>
      <vt:lpstr>Canon van nederland</vt:lpstr>
      <vt:lpstr>Aletta Jacobs:  1854-1926</vt:lpstr>
      <vt:lpstr>De Canon van Nederland zegt:</vt:lpstr>
      <vt:lpstr>Aletta Jacobs in het Nationaal Archief:  Twee brieven, één enquête</vt:lpstr>
      <vt:lpstr>kun je met de drie bronnen de Canon toetsen?</vt:lpstr>
      <vt:lpstr>Welke vraag wil jij graag onderzoeken?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1953 de Watersnoodramp</dc:title>
  <dc:creator>Lagoutte , Nathalie</dc:creator>
  <cp:lastModifiedBy>Feliks, Tim</cp:lastModifiedBy>
  <cp:revision>22</cp:revision>
  <dcterms:created xsi:type="dcterms:W3CDTF">2023-11-30T16:29:58Z</dcterms:created>
  <dcterms:modified xsi:type="dcterms:W3CDTF">2024-10-23T15:55:04Z</dcterms:modified>
</cp:coreProperties>
</file>